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0" r:id="rId4"/>
    <p:sldId id="294" r:id="rId5"/>
    <p:sldId id="296" r:id="rId6"/>
    <p:sldId id="262" r:id="rId7"/>
    <p:sldId id="263" r:id="rId8"/>
    <p:sldId id="293" r:id="rId9"/>
    <p:sldId id="264" r:id="rId10"/>
    <p:sldId id="265" r:id="rId11"/>
    <p:sldId id="266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10" r:id="rId20"/>
    <p:sldId id="311" r:id="rId21"/>
    <p:sldId id="269" r:id="rId22"/>
    <p:sldId id="312" r:id="rId23"/>
    <p:sldId id="313" r:id="rId24"/>
    <p:sldId id="314" r:id="rId25"/>
    <p:sldId id="315" r:id="rId26"/>
    <p:sldId id="318" r:id="rId27"/>
    <p:sldId id="319" r:id="rId28"/>
    <p:sldId id="321" r:id="rId29"/>
    <p:sldId id="288" r:id="rId30"/>
    <p:sldId id="289" r:id="rId31"/>
    <p:sldId id="279" r:id="rId32"/>
    <p:sldId id="320" r:id="rId33"/>
    <p:sldId id="297" r:id="rId34"/>
    <p:sldId id="31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0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1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4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2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3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9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8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7D92-0B13-4C7E-8306-A9F7D6C653EE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FA5B-97BF-4D99-86C4-26AF2037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5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4482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больны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деменцией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эпидемической вспышки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коронаровирусной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Huali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huali_wang@bjmu.edu.cn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вице-президент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Альцгеймеровской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Ассоциации Китая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психического здоровья Пекинского Университета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клинических исследований психических заболеваний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1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клинического ведения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цит. по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Cummings JL et al.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 Clinic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Neurology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2016; 2(3):307-323)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223224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болезни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860032" y="1196753"/>
            <a:ext cx="3610744" cy="648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ухаживающего лица (обучение и поддержка,  оценка физического и психического состояния, направление к групповому/социальному работнику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916832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Мягкая/умеренная деменция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холинергической терапии в следующих дозах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Донепезил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мг х 1 раз в день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Галантамин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таблетках 4 мг х 2 раза в день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Галантамин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капсулах 8 мг х 1 раз в день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Ривастигмин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внутрь  1.5 мг х 2 в день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Ривастигмин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пластыре 4.6 мг х 1 в сутки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71167" y="191683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Умеренная/тяжёлая деменция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холинергической терапии в следующих дозах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Донепезил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мг х 1 раз в день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Ривастигмин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пластыре 4.6 мг х 1 в сутки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комбинацию ИХЭ +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мемантин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933056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Повторная оценка. Титрование доз, их повышение при хорошей переносимости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8872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каждые 6 месяцев или чаще при неожиданном изменении состояния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Купирование поведенческих и психотических расстройств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ИХЭ, применение более высоких доз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ухудшения функционирования и увеличение участия ухаживающих лиц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73216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Нежелательные явления (НЯ)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и оценка замены на другой   ИХЭ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5373216"/>
            <a:ext cx="41764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Прогрессирование болезни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высокие дозы (по   возможности) или перевод на другие ИХЭ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терапии поведенческих и психопатологических расстройств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51478" y="1177663"/>
            <a:ext cx="1296145" cy="5133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21289"/>
            <a:ext cx="453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Прерывание терапии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утрате всех когнитивных функций и активности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16" idx="2"/>
          </p:cNvCxnSpPr>
          <p:nvPr/>
        </p:nvCxnSpPr>
        <p:spPr>
          <a:xfrm>
            <a:off x="3899551" y="1691011"/>
            <a:ext cx="96385" cy="2242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419872" y="2132856"/>
            <a:ext cx="47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419870" y="2132856"/>
            <a:ext cx="47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899552" y="2117039"/>
            <a:ext cx="648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0188624" y="3645024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22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вспышки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на больных деменцией и ухаживающих лиц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функции                                        поведение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быстрое когнитивное снижение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личностных изменений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36912"/>
            <a:ext cx="32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41006" y="3696707"/>
            <a:ext cx="162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V="1">
            <a:off x="5580112" y="2502188"/>
            <a:ext cx="340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20888"/>
            <a:ext cx="3312367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502188"/>
            <a:ext cx="2304256" cy="638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789040"/>
            <a:ext cx="230425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4" idx="2"/>
          </p:cNvCxnSpPr>
          <p:nvPr/>
        </p:nvCxnSpPr>
        <p:spPr>
          <a:xfrm>
            <a:off x="1979712" y="3068960"/>
            <a:ext cx="1368152" cy="1044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8" idx="2"/>
          </p:cNvCxnSpPr>
          <p:nvPr/>
        </p:nvCxnSpPr>
        <p:spPr>
          <a:xfrm flipH="1">
            <a:off x="5580112" y="3140968"/>
            <a:ext cx="1656184" cy="972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35894" y="2747240"/>
            <a:ext cx="2448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9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общественных и профессиональных организаций в Китае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Китайское Общество гериатрической психиатрии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Альцгеймеровская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Ассоциация Китайское общество психиатров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Ассоциация психиатров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Ассоциация психического здоровья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Китайский Журнал психиатрии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эпидемии онлайн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китайское общество</a:t>
            </a:r>
          </a:p>
          <a:p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ключевых рекомендаций экспертов</a:t>
            </a:r>
            <a:endParaRPr lang="ru-RU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2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 больных деменцией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госпитализированные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изоляция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 подозрением или подтверждённым           соматические р-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делирий              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эпидемии</a:t>
            </a: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находящиеся дома          изменение обстановки</a:t>
            </a: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деменцией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нарушение режима дня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ослабление памяти и осмысления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нарастание когнитивных проблем</a:t>
            </a: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отделениях по уходу     уменьшение очных контактов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с семьёй и ухаживающими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прерывание терапии деменции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868144" y="1510536"/>
            <a:ext cx="576064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815916" y="3290864"/>
            <a:ext cx="648072" cy="142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386264" y="498802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8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Госпитализированные больные с подозрением или подтверждённым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                                                          сильное ощущение незащищённости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психопатологические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проблемы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сном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тревога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враждебность и агрессия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тревога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ажитация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соматического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раздражительность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дискомфорта, обусловленного COVID-19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делирий, вызванный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острое расстройство сознания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ослабление внимания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нарушение цикла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сон- бодрствование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патологические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эмоциональные расстройства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6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деменцией, находящиеся дома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неадекватное представление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исключительный стресс и напряжение        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эпидемии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- трудности со сном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- раздражительность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- нарушение необходимого времени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- воздействие тревожности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ухаживающего лица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 тревога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- неустойчивость настроения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раздражительность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- блуждания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порывы убежать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- бред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- агрессивность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6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деменцией, находящиеся дома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распорядка 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недостатка активности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-  расстройство сна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- нарастание тревоги из-за отсутствия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деятельности, больше блужданий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- раздражение, возбуждение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агрессия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лабость памяти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 плохое понимание контроля инфекции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- неспособность к сотрудничеству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- конфликты с ухаживающими лицами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усугубление имеющихся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отчётливое когнитивное снижение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огнитивных проблем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нарастание расстройств памяти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- дезорганизация повседневной жизни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1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деменцией, находящиеся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по уходу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взаимодействия с ухаживающим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апатия, отгороженность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9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ухаживающих лиц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семьи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тревога, обеспокоенность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возбуждение,  чувство гнева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- озабоченность состоянием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здоровья больного деменцией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- конфликты с больным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по уходу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тревога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 растерянность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 паника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 раздражительность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профессионалы по помощи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ажитация, паника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- усталость, выгорание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 одиночество, беспомощность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- озабоченность пожилых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здоровье и психологическая поддержка больных деменцией и ухаживающих лиц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психологическая помощь    - тем, кто попал во вспышку эпидемии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- персоналу и ухаживающим лицам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- определение первостепенных 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основных потребностей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- восстановление защищённости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самопомощь        - с лёгкими проявлениями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консультирование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принятия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- подходы (больше деталей)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обращение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психиатру заранее за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лекарствами при изменении или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ухудшении состояния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презентации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помощи больным деменцией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или континуума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вспышки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коронаровирусной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больных деменцией и ухаживающих лиц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здоровье и психосоциальная поддержка больным деменцией и ухаживающим лицам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71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здоровье и психологическая поддержка больных деменцией и ухаживающих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поведения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лиц с ухудшением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аггравацией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- принцип предпочтительности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нелекарственной помощи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- предупредительное оказание помощи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больным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улучшение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- персонализированная коррекция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поведенческих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психопатологических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симптомов (по принципам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DICE)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ведение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устранение причин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с делирием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сокращение необязательных  процедур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- регуляция света, шума, температуры,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влажности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- обращение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психиатру, при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лекарственная терапия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выявленное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в первую очередь предупреждение и контроль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когнитивное снижение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оценка после окончания эпидемии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- оптимально в клинике памяти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6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подозрении или диагностике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изоляции и окружающей обстановки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соматический дискомфорт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делирий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искажённое представление об эпидемии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организации быта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непривычный режим в домашней жизни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памяти и компенсация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усугубление существующих когнитивных проблем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4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психологическая помощь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оценить острые потребности и беспокойства лиц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стараться наилучшим образом удовлетворить их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обеспечить комфорт и чувство защищённости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скорее выслушивать, чем уговаривать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помочь разместиться наиболее соответствующим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образом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пребывания – достаточно безопасное с сохранением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приватности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5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самопомощь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консультативная поддержка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готовность принять физические и психологические изменения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получать официальную информацию и при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необходимости напоминать о потребности в помощи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понимать важность мер предохранения и осторожности,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сохранять  позитивную  установку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поиск помощи семьи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друзей, поддержка контактов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обсуждение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 по телефону, в чатах, по видеосвязи 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другим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 коммуникации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релаксация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медитации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разнообразить домашнюю обстановку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20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Предпочтительно нефармакологическое вмешательство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план персонализированного нефармакологического ведения, руководствуясь процедурами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describe-investigate- create- evaluate)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описывать-исследовать-создавать-оценивать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импульсивное поведение 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не улучшаются, рекомендуется   обращение в психиатрическую  службу или консультация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87" y="3573016"/>
            <a:ext cx="1435426" cy="12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74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управления поведением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Неудовлетворенные потребности                           Сенсорное ухудшение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Соматическое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                     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Верования     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деменцией</a:t>
            </a:r>
          </a:p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ухаживающее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                                       окружение,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                                                   избыток или недостаток стимулов                                                           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или ухудшение навыков          разрушение привычного режима дня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еконтактность                                     отсутствие активности, деятельности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ереалистические ожидания</a:t>
            </a:r>
          </a:p>
          <a:p>
            <a:pPr marL="0" indent="0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                                                                                                                                                                     Избыточная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</a:p>
          <a:p>
            <a:pPr marL="0" indent="0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стимуляция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ухудшение навыков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Отсутствие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распорядка дня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Отсутствие активности, деятельности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Неконтактность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411760" y="3231365"/>
            <a:ext cx="1656184" cy="55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39952" y="3231365"/>
            <a:ext cx="2736304" cy="55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987824" y="2799317"/>
            <a:ext cx="266429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8465" y="3736121"/>
            <a:ext cx="24482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3736121"/>
            <a:ext cx="24482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86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поведения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специальные места для пациентов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их эмоциональные переживания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 простым и понятным образом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 освещение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спокойную музыку, делать успокаивающий массаж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Ухаживающее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должно: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позитивные установки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обучаться навыкам ухода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прислушиваться к чувствам пациента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ухаживающее лицо получает поддержку в выработке позитивных установок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42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поведения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в  домашних условиях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обозначить возможные места активности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составлять компанию и поощрять участие пациента в совместной  деятельности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придерживаться мер предосторожности,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стараться  понять причины поведения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обсуждать причины и обеспечивать практическую помощь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прервать работу и руководить больным  шаг за шагом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елать напоминания словесно или с использованием картинок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подбадривать и культивировать чувство полноценности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дискомфорт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успокаивать словами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лечить соматические заболевания и нарушения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 при необходимости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61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ведение и поддержка больных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делирием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причин: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устранение электролитного дисбаланса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контроль вирусной инфекции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Поддерживающие меры: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питание, витамины, обильное поступление жидкостей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объема необязательных клинических процедур, (например, ночные назначения, мониторинг ЭКГ и т.п.)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Нефармакологические меры: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 ориентировке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умеренные световые и звуковые раздражители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 терапия при повторной клинической оценке состояния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27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когнитивного снижения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эпидемии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 предупреждение и контроль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помощи и диагностики когнитивного снижения  в сертифицированных службах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поиск поддержки в клиниках памяти местных больниц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4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Деменция - глобальный приоритет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общества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Каждые три секунды кто-то заболевает деменцией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 безоружна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фактом деменции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84351"/>
            <a:ext cx="5855620" cy="413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09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7920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постоянный уход и не прерывать проводимую терапию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сотрудничество психологов, социальных работников, персонала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коммьюнити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работников по помощи на дому и администраторов чрезвычайно важно для осуществления помощи больным деменцией в период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возникают новые проблемы, связанные с появлением или усилением деменции, нужно обращаться к врачу для оценки, диагностики и лечения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Нефармакологическое вмешательство, основанное на принципах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рекомендуется для предотвращения поведенческих проявлений 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самопомощь и поддержка особенно предпочтительны для уменьшения  стресса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60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84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Деменция- глобальный приоритет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общества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25" t="1000" r="10625"/>
          <a:stretch/>
        </p:blipFill>
        <p:spPr>
          <a:xfrm>
            <a:off x="1475656" y="1484784"/>
            <a:ext cx="5990483" cy="45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8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0925"/>
            <a:ext cx="6552727" cy="49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87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и психологическая поддержка в самопомощи приложимы к больным деменцией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Принципы- готовность принятия физических и психологических изменений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получать информацию от властных структур и при необходимости напоминать о необходимости помощи;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понимание важности укрепления самозащиты и позитивное принятие мер предосторожности;  поиск помощи членов семьи и друзей, поддержка контактов, обсуждение проблем  по телефону, в чатах, по видеосвязи и другим способам коммуникации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релаксация и упражнения по медитации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4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больным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деменцией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обществом («всем миром»)</a:t>
            </a:r>
            <a:endParaRPr lang="pt-P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74866" y="1484784"/>
            <a:ext cx="5353444" cy="5352110"/>
            <a:chOff x="1907704" y="1417639"/>
            <a:chExt cx="5487768" cy="5486400"/>
          </a:xfrm>
        </p:grpSpPr>
        <p:sp>
          <p:nvSpPr>
            <p:cNvPr id="4" name="Oval 3"/>
            <p:cNvSpPr/>
            <p:nvPr/>
          </p:nvSpPr>
          <p:spPr>
            <a:xfrm>
              <a:off x="1907704" y="1417639"/>
              <a:ext cx="5487768" cy="5486400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765188" y="2245057"/>
              <a:ext cx="3772800" cy="3773218"/>
            </a:xfrm>
            <a:prstGeom prst="ellipse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91880" y="3006491"/>
              <a:ext cx="2308135" cy="2308695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035789" y="3520593"/>
              <a:ext cx="1220315" cy="12198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03848" y="1700808"/>
            <a:ext cx="29523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  <a:endParaRPr lang="pt-PT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564904"/>
            <a:ext cx="24482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комьюнити</a:t>
            </a:r>
            <a:endParaRPr lang="pt-PT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3092928"/>
            <a:ext cx="17281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pt-PT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0862" y="3682089"/>
            <a:ext cx="11904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деменцией</a:t>
            </a:r>
            <a:endParaRPr lang="pt-PT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0862" y="4086233"/>
            <a:ext cx="13132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функций</a:t>
            </a:r>
            <a:endParaRPr lang="pt-P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4808185"/>
            <a:ext cx="15841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endParaRPr lang="pt-PT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5303108"/>
            <a:ext cx="24482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поддержание функций</a:t>
            </a:r>
            <a:endParaRPr lang="pt-PT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6150982"/>
            <a:ext cx="25922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pt-PT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 континуум помощи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больным деменцией</a:t>
            </a:r>
            <a:endParaRPr lang="pt-P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32" y="1779938"/>
            <a:ext cx="8698632" cy="3953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533" y="2195437"/>
            <a:ext cx="20162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риска</a:t>
            </a:r>
            <a:endParaRPr lang="pt-PT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5745" y="3582666"/>
            <a:ext cx="20162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</a:t>
            </a:r>
            <a:r>
              <a:rPr lang="ru-RU" b="1" dirty="0" smtClean="0">
                <a:solidFill>
                  <a:prstClr val="black"/>
                </a:solidFill>
              </a:rPr>
              <a:t>з</a:t>
            </a:r>
            <a:endParaRPr lang="pt-PT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0312" y="1779938"/>
            <a:ext cx="190650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установления диагноза</a:t>
            </a:r>
            <a:endParaRPr lang="pt-PT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1093" y="3582666"/>
            <a:ext cx="20162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ухаживающих лиц</a:t>
            </a:r>
            <a:endParaRPr lang="pt-PT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6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сотрудничества специалистов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сообщества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местного сообщества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коммьюнити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просвещение в отношении здоровья;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рутинное лабораторное обследование;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поддержка ухаживающих лиц;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визиты наблюдения (катамнестические)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оценка и обследование;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установление диагноза;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разработка плана помощи;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контроль визитов наблюдения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роль клиник памяти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помощи при деменции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0642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своевременная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лечение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поддержка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диагностики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0109" y="2144438"/>
            <a:ext cx="4562356" cy="3413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70108" y="1685866"/>
            <a:ext cx="397635" cy="6817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809" y="3579953"/>
            <a:ext cx="4680520" cy="3463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809" y="3080936"/>
            <a:ext cx="379167" cy="499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99724" y="5276196"/>
            <a:ext cx="4616691" cy="3130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93562" y="4797152"/>
            <a:ext cx="374382" cy="4790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0128" y="1637751"/>
            <a:ext cx="806580" cy="6817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9" name="Овал 18"/>
          <p:cNvSpPr/>
          <p:nvPr/>
        </p:nvSpPr>
        <p:spPr>
          <a:xfrm>
            <a:off x="1550803" y="3087700"/>
            <a:ext cx="806580" cy="681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20" name="Овал 19"/>
          <p:cNvSpPr/>
          <p:nvPr/>
        </p:nvSpPr>
        <p:spPr>
          <a:xfrm>
            <a:off x="2501399" y="4810509"/>
            <a:ext cx="806580" cy="6817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734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проявления деменции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когнитивное                               расстройства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нарушение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деятельности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99792" y="3058108"/>
            <a:ext cx="1152128" cy="7309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355976" y="2996952"/>
            <a:ext cx="1224136" cy="792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3808" y="2780928"/>
            <a:ext cx="2520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539552" y="2132856"/>
            <a:ext cx="216024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2204864"/>
            <a:ext cx="280831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3789040"/>
            <a:ext cx="478853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2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клинического ведения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деменцией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мозга и мозговых функций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заболеваний и расстройств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99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1657</Words>
  <Application>Microsoft Office PowerPoint</Application>
  <PresentationFormat>Экран (4:3)</PresentationFormat>
  <Paragraphs>363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Помощь больным деменцией  во время эпидемической вспышки коронаровирусной инфекции COVID-19</vt:lpstr>
      <vt:lpstr>Структура презентации</vt:lpstr>
      <vt:lpstr>Деменция - глобальный приоритет  здоровья общества</vt:lpstr>
      <vt:lpstr>Помощь больным деменцией всем обществом («всем миром»)</vt:lpstr>
      <vt:lpstr>Алгоритм и континуум помощи  больным деменцией</vt:lpstr>
      <vt:lpstr>Менеджмент сотрудничества специалистов и местного сообщества</vt:lpstr>
      <vt:lpstr>Место и роль клиник памяти  в процессе помощи при деменции</vt:lpstr>
      <vt:lpstr>Основные проявления деменции</vt:lpstr>
      <vt:lpstr>Алгоритм клинического ведения больных деменцией</vt:lpstr>
      <vt:lpstr>Алгоритм клинического ведения ( цит. по: Cummings JL et al. Ann Clinic Transl Neurology 2016; 2(3):307-323)</vt:lpstr>
      <vt:lpstr>Влияние вспышки коронавирусной инфекции на больных деменцией и ухаживающих лиц</vt:lpstr>
      <vt:lpstr>Вовлечение общественных и профессиональных организаций в Китае</vt:lpstr>
      <vt:lpstr>Переживания больных деменцией и коронавирусной инфекцией COVID-19</vt:lpstr>
      <vt:lpstr>Госпитализированные больные с подозрением или подтверждённым COVID-19</vt:lpstr>
      <vt:lpstr>Больные деменцией, находящиеся дома (I)</vt:lpstr>
      <vt:lpstr>Больные деменцией, находящиеся дома (II)</vt:lpstr>
      <vt:lpstr>Больные деменцией, находящиеся  в учреждениях по уходу</vt:lpstr>
      <vt:lpstr>Воздействие на ухаживающих лиц</vt:lpstr>
      <vt:lpstr>Психическое здоровье и психологическая поддержка больных деменцией и ухаживающих лиц</vt:lpstr>
      <vt:lpstr>Психическое здоровье и психологическая поддержка больных деменцией и ухаживающих лиц (продолжение)</vt:lpstr>
      <vt:lpstr>При подозрении или диагностике коронавирусной инфекции</vt:lpstr>
      <vt:lpstr>Первая психологическая помощь</vt:lpstr>
      <vt:lpstr>Психологическая самопомощь и консультативная поддержка</vt:lpstr>
      <vt:lpstr>стратегия</vt:lpstr>
      <vt:lpstr>Модель управления поведением</vt:lpstr>
      <vt:lpstr>Менеджмент поведения (I)</vt:lpstr>
      <vt:lpstr>Менеджмент поведения (II)</vt:lpstr>
      <vt:lpstr>Клиническое ведение и поддержка больных с делирием</vt:lpstr>
      <vt:lpstr>Выявление когнитивного снижения  во время эпидемии</vt:lpstr>
      <vt:lpstr>выводы</vt:lpstr>
      <vt:lpstr>Презентация PowerPoint</vt:lpstr>
      <vt:lpstr>Деменция- глобальный приоритет здоровья общества</vt:lpstr>
      <vt:lpstr>Презентация PowerPoint</vt:lpstr>
      <vt:lpstr>Советы и психологическая поддержка в самопомощи приложимы к больным деменцией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Забота о больных деменцией во время эпидемии COVID-19</dc:title>
  <dc:creator>Наталия</dc:creator>
  <cp:lastModifiedBy>Наталия</cp:lastModifiedBy>
  <cp:revision>111</cp:revision>
  <dcterms:created xsi:type="dcterms:W3CDTF">2020-03-29T02:25:59Z</dcterms:created>
  <dcterms:modified xsi:type="dcterms:W3CDTF">2020-03-30T10:19:48Z</dcterms:modified>
</cp:coreProperties>
</file>